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42" r:id="rId2"/>
    <p:sldId id="256" r:id="rId3"/>
    <p:sldId id="257" r:id="rId4"/>
    <p:sldId id="284" r:id="rId5"/>
    <p:sldId id="258" r:id="rId6"/>
    <p:sldId id="264" r:id="rId7"/>
    <p:sldId id="259" r:id="rId8"/>
    <p:sldId id="260" r:id="rId9"/>
    <p:sldId id="265" r:id="rId10"/>
    <p:sldId id="266" r:id="rId11"/>
    <p:sldId id="345" r:id="rId12"/>
    <p:sldId id="346" r:id="rId13"/>
    <p:sldId id="347" r:id="rId14"/>
    <p:sldId id="267" r:id="rId15"/>
    <p:sldId id="268" r:id="rId16"/>
    <p:sldId id="269" r:id="rId17"/>
    <p:sldId id="270" r:id="rId18"/>
    <p:sldId id="349" r:id="rId19"/>
    <p:sldId id="271" r:id="rId20"/>
    <p:sldId id="272" r:id="rId21"/>
    <p:sldId id="273" r:id="rId22"/>
    <p:sldId id="274" r:id="rId23"/>
    <p:sldId id="275" r:id="rId24"/>
    <p:sldId id="344" r:id="rId25"/>
    <p:sldId id="348" r:id="rId26"/>
    <p:sldId id="317" r:id="rId27"/>
    <p:sldId id="315" r:id="rId28"/>
    <p:sldId id="316" r:id="rId29"/>
    <p:sldId id="314" r:id="rId30"/>
    <p:sldId id="280" r:id="rId31"/>
    <p:sldId id="281" r:id="rId32"/>
    <p:sldId id="287" r:id="rId33"/>
    <p:sldId id="288" r:id="rId34"/>
    <p:sldId id="343" r:id="rId35"/>
    <p:sldId id="318" r:id="rId36"/>
    <p:sldId id="332" r:id="rId37"/>
    <p:sldId id="337" r:id="rId38"/>
    <p:sldId id="338" r:id="rId39"/>
    <p:sldId id="341" r:id="rId40"/>
    <p:sldId id="339" r:id="rId41"/>
    <p:sldId id="336" r:id="rId42"/>
    <p:sldId id="289" r:id="rId43"/>
    <p:sldId id="331" r:id="rId44"/>
    <p:sldId id="297" r:id="rId45"/>
    <p:sldId id="298" r:id="rId46"/>
    <p:sldId id="299" r:id="rId47"/>
    <p:sldId id="300" r:id="rId48"/>
    <p:sldId id="335" r:id="rId49"/>
    <p:sldId id="283" r:id="rId50"/>
  </p:sldIdLst>
  <p:sldSz cx="12192000" cy="6858000"/>
  <p:notesSz cx="6888163" cy="10017125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6905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79B4A-C934-48AB-8EBC-50D5315ADCB9}" type="doc">
      <dgm:prSet loTypeId="urn:microsoft.com/office/officeart/2005/8/layout/arrow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26569400-0390-4F24-8D5C-CDE601550D93}">
      <dgm:prSet phldrT="[Texto]" custT="1"/>
      <dgm:spPr/>
      <dgm:t>
        <a:bodyPr/>
        <a:lstStyle/>
        <a:p>
          <a:r>
            <a:rPr lang="pt-BR" sz="4500" b="1" dirty="0" smtClean="0">
              <a:latin typeface="Arial" panose="020B0604020202020204" pitchFamily="34" charset="0"/>
              <a:cs typeface="Arial" panose="020B0604020202020204" pitchFamily="34" charset="0"/>
            </a:rPr>
            <a:t>FRAUDE</a:t>
          </a:r>
          <a:endParaRPr lang="pt-BR" sz="45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29FDE0-EC13-4614-B1AB-10C9B35A2F73}" type="parTrans" cxnId="{9304F68E-592C-4CD0-BA88-70E57328CCEB}">
      <dgm:prSet/>
      <dgm:spPr/>
      <dgm:t>
        <a:bodyPr/>
        <a:lstStyle/>
        <a:p>
          <a:endParaRPr lang="pt-BR"/>
        </a:p>
      </dgm:t>
    </dgm:pt>
    <dgm:pt modelId="{267AD067-F2F5-4890-BAE4-02FFBF48B4DC}" type="sibTrans" cxnId="{9304F68E-592C-4CD0-BA88-70E57328CCEB}">
      <dgm:prSet/>
      <dgm:spPr/>
      <dgm:t>
        <a:bodyPr/>
        <a:lstStyle/>
        <a:p>
          <a:endParaRPr lang="pt-BR"/>
        </a:p>
      </dgm:t>
    </dgm:pt>
    <dgm:pt modelId="{24E86DE9-FC82-49EA-9C40-7EDC8EBAC410}">
      <dgm:prSet phldrT="[Texto]" custT="1"/>
      <dgm:spPr/>
      <dgm:t>
        <a:bodyPr/>
        <a:lstStyle/>
        <a:p>
          <a:r>
            <a:rPr lang="pt-BR" sz="4500" b="1" dirty="0" smtClean="0">
              <a:latin typeface="Arial" panose="020B0604020202020204" pitchFamily="34" charset="0"/>
              <a:cs typeface="Arial" panose="020B0604020202020204" pitchFamily="34" charset="0"/>
            </a:rPr>
            <a:t>PIB</a:t>
          </a:r>
          <a:endParaRPr lang="pt-BR" sz="45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890CB9-4FB2-4EA7-A281-0D9B19111517}" type="parTrans" cxnId="{32A92517-E1ED-4CD2-8FBF-D59D54BAFE8E}">
      <dgm:prSet/>
      <dgm:spPr/>
      <dgm:t>
        <a:bodyPr/>
        <a:lstStyle/>
        <a:p>
          <a:endParaRPr lang="pt-BR"/>
        </a:p>
      </dgm:t>
    </dgm:pt>
    <dgm:pt modelId="{B9588495-EEFF-4DE1-A615-3B7804EA8D1E}" type="sibTrans" cxnId="{32A92517-E1ED-4CD2-8FBF-D59D54BAFE8E}">
      <dgm:prSet/>
      <dgm:spPr/>
      <dgm:t>
        <a:bodyPr/>
        <a:lstStyle/>
        <a:p>
          <a:endParaRPr lang="pt-BR"/>
        </a:p>
      </dgm:t>
    </dgm:pt>
    <dgm:pt modelId="{0B043B45-D267-4C0A-9319-3541778C1708}" type="pres">
      <dgm:prSet presAssocID="{EBD79B4A-C934-48AB-8EBC-50D5315ADCB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43CE8E5-B7BD-4208-A61A-7FEDD17AEC2F}" type="pres">
      <dgm:prSet presAssocID="{26569400-0390-4F24-8D5C-CDE601550D93}" presName="upArrow" presStyleLbl="node1" presStyleIdx="0" presStyleCnt="2"/>
      <dgm:spPr>
        <a:solidFill>
          <a:srgbClr val="FF0000"/>
        </a:solidFill>
        <a:ln>
          <a:solidFill>
            <a:schemeClr val="tx1"/>
          </a:solidFill>
        </a:ln>
      </dgm:spPr>
    </dgm:pt>
    <dgm:pt modelId="{755E4667-39CF-4D7A-940E-F4D1AE2B7F3B}" type="pres">
      <dgm:prSet presAssocID="{26569400-0390-4F24-8D5C-CDE601550D93}" presName="upArrowText" presStyleLbl="revTx" presStyleIdx="0" presStyleCnt="2" custLinFactNeighborX="17211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E927FE9-0A5E-4B50-A72D-36C345439660}" type="pres">
      <dgm:prSet presAssocID="{24E86DE9-FC82-49EA-9C40-7EDC8EBAC410}" presName="downArrow" presStyleLbl="node1" presStyleIdx="1" presStyleCnt="2"/>
      <dgm:spPr>
        <a:ln>
          <a:solidFill>
            <a:schemeClr val="tx1"/>
          </a:solidFill>
        </a:ln>
      </dgm:spPr>
    </dgm:pt>
    <dgm:pt modelId="{E8DD981D-74F7-4FBC-BDEC-33F4B05BCA5F}" type="pres">
      <dgm:prSet presAssocID="{24E86DE9-FC82-49EA-9C40-7EDC8EBAC410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304F68E-592C-4CD0-BA88-70E57328CCEB}" srcId="{EBD79B4A-C934-48AB-8EBC-50D5315ADCB9}" destId="{26569400-0390-4F24-8D5C-CDE601550D93}" srcOrd="0" destOrd="0" parTransId="{D729FDE0-EC13-4614-B1AB-10C9B35A2F73}" sibTransId="{267AD067-F2F5-4890-BAE4-02FFBF48B4DC}"/>
    <dgm:cxn modelId="{4EF82ABD-1846-43E5-8C5C-2E1FBF074B41}" type="presOf" srcId="{24E86DE9-FC82-49EA-9C40-7EDC8EBAC410}" destId="{E8DD981D-74F7-4FBC-BDEC-33F4B05BCA5F}" srcOrd="0" destOrd="0" presId="urn:microsoft.com/office/officeart/2005/8/layout/arrow4"/>
    <dgm:cxn modelId="{C7E12DC5-5701-4554-8299-7294ECF04DB5}" type="presOf" srcId="{EBD79B4A-C934-48AB-8EBC-50D5315ADCB9}" destId="{0B043B45-D267-4C0A-9319-3541778C1708}" srcOrd="0" destOrd="0" presId="urn:microsoft.com/office/officeart/2005/8/layout/arrow4"/>
    <dgm:cxn modelId="{32A92517-E1ED-4CD2-8FBF-D59D54BAFE8E}" srcId="{EBD79B4A-C934-48AB-8EBC-50D5315ADCB9}" destId="{24E86DE9-FC82-49EA-9C40-7EDC8EBAC410}" srcOrd="1" destOrd="0" parTransId="{93890CB9-4FB2-4EA7-A281-0D9B19111517}" sibTransId="{B9588495-EEFF-4DE1-A615-3B7804EA8D1E}"/>
    <dgm:cxn modelId="{B8B67CD7-3BA0-44C0-BA89-470A0A1387BE}" type="presOf" srcId="{26569400-0390-4F24-8D5C-CDE601550D93}" destId="{755E4667-39CF-4D7A-940E-F4D1AE2B7F3B}" srcOrd="0" destOrd="0" presId="urn:microsoft.com/office/officeart/2005/8/layout/arrow4"/>
    <dgm:cxn modelId="{99CAB8EB-EE8E-44BB-9E9A-78D0D3178728}" type="presParOf" srcId="{0B043B45-D267-4C0A-9319-3541778C1708}" destId="{843CE8E5-B7BD-4208-A61A-7FEDD17AEC2F}" srcOrd="0" destOrd="0" presId="urn:microsoft.com/office/officeart/2005/8/layout/arrow4"/>
    <dgm:cxn modelId="{08FF487D-F7B0-44AB-A376-1E65D1FBE63C}" type="presParOf" srcId="{0B043B45-D267-4C0A-9319-3541778C1708}" destId="{755E4667-39CF-4D7A-940E-F4D1AE2B7F3B}" srcOrd="1" destOrd="0" presId="urn:microsoft.com/office/officeart/2005/8/layout/arrow4"/>
    <dgm:cxn modelId="{3E44FAB1-6083-466B-97B8-85A484D13B48}" type="presParOf" srcId="{0B043B45-D267-4C0A-9319-3541778C1708}" destId="{2E927FE9-0A5E-4B50-A72D-36C345439660}" srcOrd="2" destOrd="0" presId="urn:microsoft.com/office/officeart/2005/8/layout/arrow4"/>
    <dgm:cxn modelId="{73BE0317-FD28-42A0-90B5-D097543785B3}" type="presParOf" srcId="{0B043B45-D267-4C0A-9319-3541778C1708}" destId="{E8DD981D-74F7-4FBC-BDEC-33F4B05BCA5F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3CE8E5-B7BD-4208-A61A-7FEDD17AEC2F}">
      <dsp:nvSpPr>
        <dsp:cNvPr id="0" name=""/>
        <dsp:cNvSpPr/>
      </dsp:nvSpPr>
      <dsp:spPr>
        <a:xfrm>
          <a:off x="4470" y="0"/>
          <a:ext cx="2682240" cy="2600960"/>
        </a:xfrm>
        <a:prstGeom prst="upArrow">
          <a:avLst/>
        </a:prstGeom>
        <a:solidFill>
          <a:srgbClr val="FF0000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5E4667-39CF-4D7A-940E-F4D1AE2B7F3B}">
      <dsp:nvSpPr>
        <dsp:cNvPr id="0" name=""/>
        <dsp:cNvSpPr/>
      </dsp:nvSpPr>
      <dsp:spPr>
        <a:xfrm>
          <a:off x="3550567" y="0"/>
          <a:ext cx="4551680" cy="2600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0040" tIns="0" rIns="320040" bIns="32004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FRAUDE</a:t>
          </a:r>
          <a:endParaRPr lang="pt-BR" sz="4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50567" y="0"/>
        <a:ext cx="4551680" cy="2600960"/>
      </dsp:txXfrm>
    </dsp:sp>
    <dsp:sp modelId="{2E927FE9-0A5E-4B50-A72D-36C345439660}">
      <dsp:nvSpPr>
        <dsp:cNvPr id="0" name=""/>
        <dsp:cNvSpPr/>
      </dsp:nvSpPr>
      <dsp:spPr>
        <a:xfrm>
          <a:off x="809142" y="2817706"/>
          <a:ext cx="2682240" cy="2600960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DD981D-74F7-4FBC-BDEC-33F4B05BCA5F}">
      <dsp:nvSpPr>
        <dsp:cNvPr id="0" name=""/>
        <dsp:cNvSpPr/>
      </dsp:nvSpPr>
      <dsp:spPr>
        <a:xfrm>
          <a:off x="3571849" y="2817706"/>
          <a:ext cx="4551680" cy="2600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0040" tIns="0" rIns="320040" bIns="32004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5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PIB</a:t>
          </a:r>
          <a:endParaRPr lang="pt-BR" sz="4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71849" y="2817706"/>
        <a:ext cx="4551680" cy="2600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8" tIns="46214" rIns="92428" bIns="46214" numCol="1" anchor="t" anchorCtr="0" compatLnSpc="1">
            <a:prstTxWarp prst="textNoShape">
              <a:avLst/>
            </a:prstTxWarp>
          </a:bodyPr>
          <a:lstStyle>
            <a:lvl1pPr defTabSz="923925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8" tIns="46214" rIns="92428" bIns="46214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/>
            </a:lvl1pPr>
          </a:lstStyle>
          <a:p>
            <a:pPr>
              <a:defRPr/>
            </a:pPr>
            <a:fld id="{0A44B737-7CFF-42D2-BAD0-8F04D8418AE7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3888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8" tIns="46214" rIns="92428" bIns="46214" numCol="1" anchor="b" anchorCtr="0" compatLnSpc="1">
            <a:prstTxWarp prst="textNoShape">
              <a:avLst/>
            </a:prstTxWarp>
          </a:bodyPr>
          <a:lstStyle>
            <a:lvl1pPr defTabSz="923925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0488" y="9513888"/>
            <a:ext cx="298608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8" tIns="46214" rIns="92428" bIns="46214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/>
            </a:lvl1pPr>
          </a:lstStyle>
          <a:p>
            <a:pPr>
              <a:defRPr/>
            </a:pPr>
            <a:fld id="{D71A7C93-F575-42BE-A48F-D7324EDF264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74714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8" tIns="46214" rIns="92428" bIns="46214" numCol="1" anchor="t" anchorCtr="0" compatLnSpc="1">
            <a:prstTxWarp prst="textNoShape">
              <a:avLst/>
            </a:prstTxWarp>
          </a:bodyPr>
          <a:lstStyle>
            <a:lvl1pPr defTabSz="92392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8" tIns="46214" rIns="92428" bIns="46214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17DD210-E76A-4180-95E7-8513B0B86151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3188" y="750888"/>
            <a:ext cx="6680200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57738"/>
            <a:ext cx="5510213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8" tIns="46214" rIns="92428" bIns="462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3888"/>
            <a:ext cx="298608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8" tIns="46214" rIns="92428" bIns="46214" numCol="1" anchor="b" anchorCtr="0" compatLnSpc="1">
            <a:prstTxWarp prst="textNoShape">
              <a:avLst/>
            </a:prstTxWarp>
          </a:bodyPr>
          <a:lstStyle>
            <a:lvl1pPr defTabSz="92392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0488" y="9513888"/>
            <a:ext cx="2986087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428" tIns="46214" rIns="92428" bIns="46214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36FBB350-8953-41B0-BD8B-DE87F921890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8756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727299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712516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344069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615487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34467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639204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5060802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712255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181093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9935351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42614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6303521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0079500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046615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7840958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5295092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2846922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8612388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3678987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41678148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0790883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698807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7888111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0923648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7729545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7722728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8421569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10181412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5366515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9062454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36300489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39738" y="1252538"/>
            <a:ext cx="6008687" cy="3379787"/>
          </a:xfrm>
          <a:ln/>
        </p:spPr>
      </p:sp>
      <p:sp>
        <p:nvSpPr>
          <p:cNvPr id="1167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975" y="4819650"/>
            <a:ext cx="5510213" cy="3944938"/>
          </a:xfrm>
          <a:noFill/>
          <a:ln/>
        </p:spPr>
        <p:txBody>
          <a:bodyPr/>
          <a:lstStyle/>
          <a:p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5416357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486595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088243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080948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4293322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750758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9337467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pt-BR" smtClean="0"/>
          </a:p>
        </p:txBody>
      </p:sp>
    </p:spTree>
    <p:extLst>
      <p:ext uri="{BB962C8B-B14F-4D97-AF65-F5344CB8AC3E}">
        <p14:creationId xmlns:p14="http://schemas.microsoft.com/office/powerpoint/2010/main" val="2411543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7B7D3-B424-4EEE-9DD0-551DF5047E60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A0D56-8DEC-47E2-A5CE-BA3C703902C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D7B10-58EA-4BD2-9A3A-666C06326F17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3793F-EABB-4FB7-B207-0AD19D3DAA3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5B7-B646-46CF-A391-2417406EAF75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980E2-6041-420F-9197-6F4E66F6564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B602E-B4B2-432E-A86E-920202D67A93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74B14-FA36-4190-9FF0-EE4331D3F56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80139-6F14-4689-A43A-427325475993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264AD-E7E1-46F9-B4FA-6B54B890C23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0B1CF-366C-406C-9E52-2CB92D9A025E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2AD6C-B5A3-4960-A9A6-A840E995C09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04ED-E319-4950-9E16-5D42358E5124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1D3E2-5681-4C31-B2F3-AA594F7843E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11276-6AAC-4829-86A9-6C843AAA5BE7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A2340-110A-425E-A858-6807F4F8987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A1EF4-A353-46EF-80E6-507B6D842E1B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B43BB-F364-41A2-B242-9BDEACEA92F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9CD9B-9617-47F6-8AEF-97D88501920A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2C149-FAF7-4935-A3B4-3EAAA57ACAF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04C81-CB77-4420-ABF6-98AA64BC7C91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32F64-35A9-4990-ACC1-B2312C99C12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7D2C9C-B763-4D24-AB57-8DC79EF5B073}" type="datetimeFigureOut">
              <a:rPr lang="pt-BR"/>
              <a:pPr>
                <a:defRPr/>
              </a:pPr>
              <a:t>05/10/2017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978200-11CC-4524-B396-76622934105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hyperlink" Target="RES_1445.pd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4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3174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tângulo 3"/>
          <p:cNvSpPr>
            <a:spLocks noChangeArrowheads="1"/>
          </p:cNvSpPr>
          <p:nvPr/>
        </p:nvSpPr>
        <p:spPr bwMode="auto">
          <a:xfrm>
            <a:off x="2249312" y="2419350"/>
            <a:ext cx="7129462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pt-BR" altLang="pt-BR" sz="2600" b="1" u="sng" dirty="0"/>
              <a:t>Somados aos outros 10% gerados diretamente pela corrupção pública</a:t>
            </a:r>
            <a:r>
              <a:rPr lang="pt-BR" altLang="pt-BR" sz="2600" b="1" dirty="0"/>
              <a:t>, beira à casa do TRILHÃO de reais que deveria ser revertido para benefício do povo brasileiro, a cada ano.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5222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4"/>
          <p:cNvSpPr>
            <a:spLocks noChangeArrowheads="1"/>
          </p:cNvSpPr>
          <p:nvPr/>
        </p:nvSpPr>
        <p:spPr bwMode="auto">
          <a:xfrm>
            <a:off x="2201079" y="1744014"/>
            <a:ext cx="7561263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altLang="pt-BR" sz="3000" b="1" dirty="0">
              <a:solidFill>
                <a:srgbClr val="FFFFFF"/>
              </a:solidFill>
              <a:latin typeface="Centaur" pitchFamily="18" charset="0"/>
            </a:endParaRPr>
          </a:p>
          <a:p>
            <a:pPr algn="ctr"/>
            <a:r>
              <a:rPr lang="pt-BR" altLang="pt-BR" sz="3600" b="1" dirty="0" smtClean="0"/>
              <a:t>PIB DO BRASIL/2016: 6,3 Trilhões </a:t>
            </a:r>
          </a:p>
          <a:p>
            <a:pPr algn="ctr"/>
            <a:endParaRPr lang="pt-BR" altLang="pt-BR" sz="3600" b="1" dirty="0"/>
          </a:p>
          <a:p>
            <a:pPr algn="ctr"/>
            <a:r>
              <a:rPr lang="pt-BR" altLang="pt-BR" sz="3600" b="1" dirty="0" smtClean="0"/>
              <a:t>5% do PIB: 315 BI</a:t>
            </a:r>
          </a:p>
          <a:p>
            <a:pPr algn="ctr"/>
            <a:endParaRPr lang="pt-BR" altLang="pt-BR" sz="3600" b="1" dirty="0"/>
          </a:p>
          <a:p>
            <a:pPr algn="ctr"/>
            <a:r>
              <a:rPr lang="pt-BR" altLang="pt-BR" sz="3600" b="1" dirty="0" smtClean="0"/>
              <a:t>10% do PIB: 630 BI</a:t>
            </a:r>
            <a:endParaRPr lang="pt-BR" altLang="pt-BR" sz="2000" b="1" dirty="0"/>
          </a:p>
          <a:p>
            <a:pPr algn="ctr">
              <a:spcBef>
                <a:spcPct val="50000"/>
              </a:spcBef>
            </a:pPr>
            <a:endParaRPr lang="pt-BR" altLang="pt-BR" sz="3200" b="1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43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8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792142902"/>
              </p:ext>
            </p:extLst>
          </p:nvPr>
        </p:nvGraphicFramePr>
        <p:xfrm>
          <a:off x="2366851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445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33797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Retângulo 2"/>
          <p:cNvSpPr>
            <a:spLocks noChangeArrowheads="1"/>
          </p:cNvSpPr>
          <p:nvPr/>
        </p:nvSpPr>
        <p:spPr bwMode="auto">
          <a:xfrm>
            <a:off x="1849212" y="1196975"/>
            <a:ext cx="7272337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altLang="pt-BR" sz="3500" b="1" dirty="0"/>
              <a:t>O ABSURDO RECENTE!</a:t>
            </a:r>
          </a:p>
        </p:txBody>
      </p:sp>
      <p:sp>
        <p:nvSpPr>
          <p:cNvPr id="95235" name="Retângulo 3"/>
          <p:cNvSpPr>
            <a:spLocks noChangeArrowheads="1"/>
          </p:cNvSpPr>
          <p:nvPr/>
        </p:nvSpPr>
        <p:spPr bwMode="auto">
          <a:xfrm>
            <a:off x="2146502" y="2486025"/>
            <a:ext cx="7129462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pt-BR" altLang="pt-BR" sz="2600" b="1" u="sng" dirty="0"/>
              <a:t>GASTOS TOTAIS COM A COPA DO MUNDO DE 2014:</a:t>
            </a:r>
            <a:r>
              <a:rPr lang="pt-BR" altLang="pt-BR" sz="2600" b="1" dirty="0"/>
              <a:t> R$ 26 BILHÕES;</a:t>
            </a:r>
            <a:endParaRPr lang="pt-BR" altLang="pt-BR" sz="2600" b="1" u="sng" dirty="0"/>
          </a:p>
          <a:p>
            <a:pPr marL="457200" indent="-457200" algn="just">
              <a:buFont typeface="Wingdings" pitchFamily="2" charset="2"/>
              <a:buChar char="Ø"/>
            </a:pPr>
            <a:endParaRPr lang="pt-BR" altLang="pt-BR" sz="2600" b="1" u="sng" dirty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pt-BR" altLang="pt-BR" sz="2600" b="1" u="sng" dirty="0"/>
              <a:t>GASTOS TOTAIS COM AS OLIMPIADAS DE 2016:</a:t>
            </a:r>
            <a:r>
              <a:rPr lang="pt-BR" altLang="pt-BR" sz="2600" b="1" dirty="0"/>
              <a:t> R$ 49 BILHÕES.</a:t>
            </a:r>
            <a:endParaRPr lang="pt-BR" altLang="pt-BR" sz="2600" b="1" u="sng" dirty="0"/>
          </a:p>
          <a:p>
            <a:pPr marL="457200" indent="-457200" algn="just">
              <a:buFont typeface="Wingdings" pitchFamily="2" charset="2"/>
              <a:buChar char="Ø"/>
            </a:pPr>
            <a:endParaRPr lang="pt-BR" altLang="pt-BR" sz="2600" b="1" u="sng" dirty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pt-BR" altLang="pt-BR" sz="2600" b="1" u="sng" dirty="0"/>
              <a:t>TOTAL:</a:t>
            </a:r>
            <a:r>
              <a:rPr lang="pt-BR" altLang="pt-BR" sz="2600" b="1" dirty="0"/>
              <a:t> </a:t>
            </a:r>
            <a:r>
              <a:rPr lang="pt-BR" altLang="pt-BR" sz="3500" b="1" dirty="0"/>
              <a:t>R$ 75 BILHÕES!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35845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Imagem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"/>
            <a:ext cx="121920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Retângulo 2"/>
          <p:cNvSpPr>
            <a:spLocks noChangeArrowheads="1"/>
          </p:cNvSpPr>
          <p:nvPr/>
        </p:nvSpPr>
        <p:spPr bwMode="auto">
          <a:xfrm>
            <a:off x="2357438" y="4993404"/>
            <a:ext cx="83534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 dirty="0"/>
              <a:t>Custo total: 1.6 bilhão;</a:t>
            </a:r>
          </a:p>
          <a:p>
            <a:r>
              <a:rPr lang="pt-BR" sz="2400" b="1" dirty="0"/>
              <a:t>Lucro no primeiro ano: R$ 1,371 milhão;</a:t>
            </a:r>
          </a:p>
          <a:p>
            <a:r>
              <a:rPr lang="pt-BR" sz="2400" b="1" dirty="0"/>
              <a:t>Total de anos para recuperar o investimento: </a:t>
            </a:r>
          </a:p>
          <a:p>
            <a:pPr algn="ctr"/>
            <a:r>
              <a:rPr lang="pt-BR" sz="3500" b="1" dirty="0"/>
              <a:t>1.167 anos!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37892" name="Imagem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4631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2" descr="cid:image001.jpg@01D270B2.A81454C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Imagem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120462" y="0"/>
            <a:ext cx="13312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39940" name="Imagem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4631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2" descr="cid:image001.jpg@01D270B2.A81454C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Imagem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40158" y="0"/>
            <a:ext cx="131321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0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4198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tângulo 1"/>
          <p:cNvSpPr>
            <a:spLocks noChangeArrowheads="1"/>
          </p:cNvSpPr>
          <p:nvPr/>
        </p:nvSpPr>
        <p:spPr bwMode="auto">
          <a:xfrm>
            <a:off x="1903749" y="1801813"/>
            <a:ext cx="799147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FFCC00"/>
              </a:buClr>
              <a:buFont typeface="Centaur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altLang="pt-BR" sz="4500" b="1" dirty="0">
              <a:solidFill>
                <a:srgbClr val="FFFF00"/>
              </a:solidFill>
              <a:latin typeface="Calibri" pitchFamily="34" charset="0"/>
            </a:endParaRPr>
          </a:p>
          <a:p>
            <a:pPr algn="ctr">
              <a:buClr>
                <a:srgbClr val="FFCC00"/>
              </a:buClr>
              <a:buFont typeface="Centaur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pt-BR" altLang="pt-BR" sz="4500" b="1" dirty="0">
              <a:solidFill>
                <a:srgbClr val="FFFF00"/>
              </a:solidFill>
              <a:latin typeface="Calibri" pitchFamily="34" charset="0"/>
            </a:endParaRPr>
          </a:p>
          <a:p>
            <a:pPr algn="ctr">
              <a:buClr>
                <a:schemeClr val="tx1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altLang="pt-BR" sz="3000" b="1" dirty="0">
                <a:latin typeface="Calibri" pitchFamily="34" charset="0"/>
              </a:rPr>
              <a:t>    </a:t>
            </a:r>
            <a:r>
              <a:rPr lang="pt-BR" altLang="pt-BR" sz="4500" b="1" dirty="0">
                <a:latin typeface="Calibri" pitchFamily="34" charset="0"/>
              </a:rPr>
              <a:t>ENQUANTO ISSO...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-12700" y="1905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5365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1906071" y="1488679"/>
            <a:ext cx="8087936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1">
            <a:spAutoFit/>
          </a:bodyPr>
          <a:lstStyle/>
          <a:p>
            <a:pPr algn="ctr"/>
            <a:r>
              <a:rPr lang="pt-BR" dirty="0" smtClean="0"/>
              <a:t> </a:t>
            </a:r>
            <a:endParaRPr lang="pt-BR" dirty="0"/>
          </a:p>
          <a:p>
            <a:pPr algn="just"/>
            <a:r>
              <a:rPr lang="pt-BR" sz="3600" b="1" dirty="0" smtClean="0"/>
              <a:t>A OBRIGAÇÃO LEGAL DOS PROFISSIONAIS E ORGANIZAÇÕES CONTÁBEIS NA LEI DE LAVAGEM DE DINHEIRO</a:t>
            </a:r>
            <a:endParaRPr lang="pt-BR" sz="3600" dirty="0"/>
          </a:p>
          <a:p>
            <a:pPr algn="ctr"/>
            <a:endParaRPr lang="pt-BR" sz="2600" dirty="0"/>
          </a:p>
          <a:p>
            <a:pPr algn="ctr"/>
            <a:endParaRPr lang="pt-BR" sz="2200" dirty="0"/>
          </a:p>
          <a:p>
            <a:pPr algn="r"/>
            <a:endParaRPr lang="pt-BR" sz="2400" b="1" dirty="0" smtClean="0"/>
          </a:p>
          <a:p>
            <a:pPr algn="r"/>
            <a:r>
              <a:rPr lang="pt-BR" sz="2400" b="1" dirty="0" smtClean="0"/>
              <a:t>Por</a:t>
            </a:r>
            <a:r>
              <a:rPr lang="pt-BR" sz="2400" b="1" dirty="0"/>
              <a:t>: Marcelo Freitas</a:t>
            </a:r>
          </a:p>
          <a:p>
            <a:pPr algn="r"/>
            <a:r>
              <a:rPr lang="pt-BR" sz="2400" b="1" dirty="0"/>
              <a:t>Delegado de Polícia Federal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44036" name="Imagem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4631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2" descr="cid:image001.jpg@01D270B2.A81454C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Imagem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46084" name="Imagem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4631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2" descr="cid:image001.jpg@01D270B2.A81454C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Imagem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-12700" y="1905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48132" name="Imagem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4631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2" descr="cid:image001.jpg@01D270B2.A81454C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Imagem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50180" name="Imagem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46313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2" descr="cid:image001.jpg@01D270B2.A81454C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Imagem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5222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4"/>
          <p:cNvSpPr>
            <a:spLocks noChangeArrowheads="1"/>
          </p:cNvSpPr>
          <p:nvPr/>
        </p:nvSpPr>
        <p:spPr bwMode="auto">
          <a:xfrm>
            <a:off x="2600325" y="2362200"/>
            <a:ext cx="7561263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altLang="pt-BR" sz="3000" b="1">
              <a:solidFill>
                <a:srgbClr val="FFFFFF"/>
              </a:solidFill>
              <a:latin typeface="Centaur" pitchFamily="18" charset="0"/>
            </a:endParaRPr>
          </a:p>
          <a:p>
            <a:pPr algn="ctr"/>
            <a:r>
              <a:rPr lang="pt-BR" altLang="pt-BR" sz="3600" b="1"/>
              <a:t>O QUE SE ESPERA DO PROFISSIONAL CONTÁBIL?</a:t>
            </a:r>
            <a:endParaRPr lang="pt-BR" altLang="pt-BR" sz="2000" b="1"/>
          </a:p>
          <a:p>
            <a:pPr algn="ctr">
              <a:spcBef>
                <a:spcPct val="50000"/>
              </a:spcBef>
            </a:pPr>
            <a:endParaRPr lang="pt-BR" altLang="pt-BR" sz="2000" b="1"/>
          </a:p>
          <a:p>
            <a:pPr algn="ctr">
              <a:spcBef>
                <a:spcPct val="50000"/>
              </a:spcBef>
            </a:pPr>
            <a:endParaRPr lang="pt-BR" altLang="pt-BR" sz="3200" b="1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26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7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54277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Rectangle 7"/>
          <p:cNvSpPr>
            <a:spLocks noChangeArrowheads="1"/>
          </p:cNvSpPr>
          <p:nvPr/>
        </p:nvSpPr>
        <p:spPr bwMode="auto">
          <a:xfrm>
            <a:off x="1985356" y="2182813"/>
            <a:ext cx="86947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 O profissional da área contábil atua em uma posição extremamente estratégica dentro de uma organização, tanto pública, quanto privada. E com toda essa mudança de legislação, a responsabilidade do profissional dessa área cresceu muito, passando a ser encarado como </a:t>
            </a:r>
            <a:r>
              <a:rPr lang="pt-BR" sz="2600" b="1" u="sng" dirty="0"/>
              <a:t>um guardião da qualidade da informação que é gerada</a:t>
            </a:r>
            <a:r>
              <a:rPr lang="pt-BR" sz="2600" b="1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56325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6" name="Rectangle 7"/>
          <p:cNvSpPr>
            <a:spLocks noChangeArrowheads="1"/>
          </p:cNvSpPr>
          <p:nvPr/>
        </p:nvSpPr>
        <p:spPr bwMode="auto">
          <a:xfrm>
            <a:off x="1146221" y="1941146"/>
            <a:ext cx="901887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O grande problema dos sistemas de corrupção e de fraude </a:t>
            </a:r>
            <a:r>
              <a:rPr lang="pt-BR" sz="2600" b="1" dirty="0" smtClean="0"/>
              <a:t>- EM TODO O PLANETA - é </a:t>
            </a:r>
            <a:r>
              <a:rPr lang="pt-BR" sz="2600" b="1" dirty="0"/>
              <a:t>justamente a péssima qualidade de informações produzidas </a:t>
            </a:r>
            <a:r>
              <a:rPr lang="pt-BR" sz="2600" b="1" u="sng" dirty="0"/>
              <a:t>no sentido de dissimular o pagamento de propinas, </a:t>
            </a:r>
            <a:r>
              <a:rPr lang="pt-BR" sz="2600" b="1" u="sng" dirty="0" smtClean="0"/>
              <a:t>superfaturamentos, </a:t>
            </a:r>
            <a:r>
              <a:rPr lang="pt-BR" sz="2600" b="1" u="sng" dirty="0"/>
              <a:t>todos os crimes financeiros</a:t>
            </a:r>
            <a:r>
              <a:rPr lang="pt-BR" sz="2600" b="1" dirty="0"/>
              <a:t>. Nossa ideia é trazer uma mensagem de reflexão no sentido de convidá-los a ajudar o Estado a combater a </a:t>
            </a:r>
            <a:r>
              <a:rPr lang="pt-BR" sz="2600" b="1" dirty="0" smtClean="0"/>
              <a:t>corrupção/crime organizado.</a:t>
            </a:r>
            <a:r>
              <a:rPr lang="pt-BR" sz="2600" dirty="0" smtClean="0"/>
              <a:t> </a:t>
            </a:r>
            <a:endParaRPr lang="pt-B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58373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Rectangle 7"/>
          <p:cNvSpPr>
            <a:spLocks noChangeArrowheads="1"/>
          </p:cNvSpPr>
          <p:nvPr/>
        </p:nvSpPr>
        <p:spPr bwMode="auto">
          <a:xfrm>
            <a:off x="2258073" y="1776413"/>
            <a:ext cx="8072437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Qual o papel do profissional da contabilidade?</a:t>
            </a:r>
          </a:p>
          <a:p>
            <a:pPr algn="just"/>
            <a:endParaRPr lang="pt-BR" sz="2600" b="1" dirty="0"/>
          </a:p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Qual a contribuição que podemos dar para a sociedade? </a:t>
            </a:r>
          </a:p>
          <a:p>
            <a:pPr algn="just">
              <a:buFont typeface="Wingdings" pitchFamily="2" charset="2"/>
              <a:buChar char="Ø"/>
            </a:pPr>
            <a:endParaRPr lang="pt-BR" sz="2600" b="1" dirty="0"/>
          </a:p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É muito em cima dessa reflexão que trouxemos esse tema.  </a:t>
            </a:r>
            <a:r>
              <a:rPr lang="pt-BR" sz="2600" b="1" u="sng" dirty="0"/>
              <a:t>Temos que fiscalizar e mostrar a nossa importância no combate à corrupção e à sonegação</a:t>
            </a:r>
            <a:r>
              <a:rPr lang="pt-BR" sz="2600" b="1" dirty="0"/>
              <a:t>.</a:t>
            </a:r>
            <a:r>
              <a:rPr lang="pt-BR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60421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Rectangle 4"/>
          <p:cNvSpPr>
            <a:spLocks noChangeArrowheads="1"/>
          </p:cNvSpPr>
          <p:nvPr/>
        </p:nvSpPr>
        <p:spPr bwMode="auto">
          <a:xfrm>
            <a:off x="2548809" y="2511449"/>
            <a:ext cx="7561263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altLang="pt-BR" sz="3000" b="1" dirty="0">
              <a:solidFill>
                <a:srgbClr val="FFFFFF"/>
              </a:solidFill>
              <a:latin typeface="Centaur" pitchFamily="18" charset="0"/>
            </a:endParaRPr>
          </a:p>
          <a:p>
            <a:pPr algn="ctr"/>
            <a:r>
              <a:rPr lang="pt-BR" altLang="pt-BR" sz="3600" b="1" dirty="0"/>
              <a:t>INOVAÇÕES LEGISLATIVAS</a:t>
            </a:r>
            <a:endParaRPr lang="pt-BR" altLang="pt-BR" sz="2000" b="1" dirty="0"/>
          </a:p>
          <a:p>
            <a:pPr algn="ctr">
              <a:spcBef>
                <a:spcPct val="50000"/>
              </a:spcBef>
            </a:pPr>
            <a:endParaRPr lang="pt-BR" altLang="pt-BR" sz="3200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7413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2"/>
          <p:cNvSpPr>
            <a:spLocks noChangeArrowheads="1"/>
          </p:cNvSpPr>
          <p:nvPr/>
        </p:nvSpPr>
        <p:spPr bwMode="auto">
          <a:xfrm>
            <a:off x="757462" y="1455738"/>
            <a:ext cx="861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pt-BR" altLang="pt-BR" sz="3600" b="1" dirty="0"/>
              <a:t>SUMÁRIO</a:t>
            </a:r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1467745" y="2346325"/>
            <a:ext cx="10445210" cy="311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marL="342900" indent="-342900">
              <a:buClr>
                <a:srgbClr val="FFCC00"/>
              </a:buClr>
              <a:buFont typeface="Centaur" pitchFamily="18" charset="0"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endParaRPr lang="en-GB" altLang="pt-BR" sz="2800" b="1" dirty="0">
              <a:solidFill>
                <a:srgbClr val="FFFF00"/>
              </a:solidFill>
              <a:latin typeface="Centaur" pitchFamily="18" charset="0"/>
              <a:cs typeface="Times New Roman" pitchFamily="18" charset="0"/>
            </a:endParaRPr>
          </a:p>
          <a:p>
            <a:pPr marL="342900" indent="-342900">
              <a:buClr>
                <a:srgbClr val="FFCC00"/>
              </a:buClr>
              <a:buFont typeface="Centaur" pitchFamily="18" charset="0"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altLang="pt-BR" sz="2400" b="1" dirty="0"/>
              <a:t>1. O contrato social; </a:t>
            </a:r>
          </a:p>
          <a:p>
            <a:pPr marL="342900" indent="-342900">
              <a:buClr>
                <a:srgbClr val="FFCC00"/>
              </a:buClr>
              <a:buFont typeface="Centaur" pitchFamily="18" charset="0"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altLang="pt-BR" sz="2400" b="1" dirty="0"/>
              <a:t>2. A Constituição cidadã e a regra de liberdade;</a:t>
            </a:r>
          </a:p>
          <a:p>
            <a:pPr marL="342900" indent="-342900">
              <a:buClr>
                <a:srgbClr val="FFCC00"/>
              </a:buClr>
              <a:buFont typeface="Centaur" pitchFamily="18" charset="0"/>
              <a:buNone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altLang="pt-BR" sz="2400" b="1" dirty="0"/>
              <a:t>3. O dano causado </a:t>
            </a:r>
            <a:r>
              <a:rPr lang="pt-BR" altLang="pt-BR" sz="2400" b="1" dirty="0" smtClean="0"/>
              <a:t>pela </a:t>
            </a:r>
            <a:r>
              <a:rPr lang="pt-BR" altLang="pt-BR" sz="2400" b="1" dirty="0"/>
              <a:t>corrupção em tempos de Lava Jato;</a:t>
            </a:r>
          </a:p>
          <a:p>
            <a:pPr marL="342900" indent="-342900">
              <a:buClr>
                <a:srgbClr val="FFCC00"/>
              </a:buCl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altLang="pt-BR" sz="2400" b="1" dirty="0"/>
              <a:t>4. O que se espera do profissional contábil;</a:t>
            </a:r>
          </a:p>
          <a:p>
            <a:pPr marL="342900" indent="-342900">
              <a:buClr>
                <a:srgbClr val="FFCC00"/>
              </a:buCl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altLang="pt-BR" sz="2400" b="1" dirty="0"/>
              <a:t>5. Inovações </a:t>
            </a:r>
            <a:r>
              <a:rPr lang="pt-BR" altLang="pt-BR" sz="2400" b="1" dirty="0" smtClean="0"/>
              <a:t>legislativas;</a:t>
            </a:r>
            <a:endParaRPr lang="pt-BR" altLang="pt-BR" sz="2400" b="1" dirty="0"/>
          </a:p>
          <a:p>
            <a:pPr marL="342900" indent="-34290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altLang="pt-BR" sz="2400" b="1" dirty="0"/>
              <a:t>6. A l</a:t>
            </a:r>
            <a:r>
              <a:rPr lang="pt-BR" altLang="pt-BR" sz="2400" b="1" dirty="0" smtClean="0"/>
              <a:t>ei de lavagem de dinheiro e a Resolução CFC 1.445/13;</a:t>
            </a:r>
            <a:endParaRPr lang="pt-BR" altLang="pt-BR" sz="2400" b="1" dirty="0"/>
          </a:p>
          <a:p>
            <a:pPr marL="342900" indent="-342900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</a:pPr>
            <a:r>
              <a:rPr lang="pt-BR" altLang="pt-BR" sz="2400" b="1" dirty="0"/>
              <a:t>7. Conclusão.</a:t>
            </a:r>
            <a:endParaRPr lang="en-GB" altLang="pt-B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1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1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6246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Rectangle 7"/>
          <p:cNvSpPr>
            <a:spLocks noChangeArrowheads="1"/>
          </p:cNvSpPr>
          <p:nvPr/>
        </p:nvSpPr>
        <p:spPr bwMode="auto">
          <a:xfrm>
            <a:off x="1383834" y="2603500"/>
            <a:ext cx="95027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A mudança na legislação </a:t>
            </a:r>
            <a:r>
              <a:rPr lang="pt-BR" sz="2600" b="1" u="sng" dirty="0"/>
              <a:t>aumentou responsabilidade do </a:t>
            </a:r>
            <a:r>
              <a:rPr lang="pt-BR" sz="2600" b="1" u="sng" dirty="0" smtClean="0"/>
              <a:t>profissional contábil, </a:t>
            </a:r>
            <a:r>
              <a:rPr lang="pt-BR" sz="2600" b="1" u="sng" dirty="0"/>
              <a:t>que passou a ser encarado como um guardião da qualidade da informação que é gerada</a:t>
            </a:r>
            <a:r>
              <a:rPr lang="pt-BR" sz="2600" b="1" dirty="0"/>
              <a:t>. Prevê penas que vão desde uma notificação até a cassação do registro profissional.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64517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Rectangle 7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1719845" y="1983674"/>
            <a:ext cx="8809037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A legislação 9.613/98 (lavagem), sofreu uma atualização em 2012 (</a:t>
            </a:r>
            <a:r>
              <a:rPr lang="pt-BR" sz="2600" b="1" u="sng" dirty="0"/>
              <a:t>Lei 12.683/12</a:t>
            </a:r>
            <a:r>
              <a:rPr lang="pt-BR" sz="2600" b="1" dirty="0"/>
              <a:t>). Introduziu mais uma obrigação legal aos profissionais e organizações contábeis. </a:t>
            </a:r>
            <a:r>
              <a:rPr lang="pt-BR" sz="2600" b="1" u="sng" dirty="0" smtClean="0"/>
              <a:t>OBRIGOU</a:t>
            </a:r>
            <a:r>
              <a:rPr lang="pt-BR" sz="2600" b="1" dirty="0" smtClean="0"/>
              <a:t> o </a:t>
            </a:r>
            <a:r>
              <a:rPr lang="pt-BR" sz="2600" b="1" dirty="0"/>
              <a:t>CFC e o COAF a regulamentarem a aplicação da Lei (assessoria, consultoria, contadoria, auditoria, aconselhamento, assistência de qualquer natureza - </a:t>
            </a:r>
            <a:r>
              <a:rPr lang="pt-BR" sz="2600" b="1" u="sng" dirty="0"/>
              <a:t>RESOLUÇÃO CFC n.º </a:t>
            </a:r>
            <a:r>
              <a:rPr lang="pt-BR" sz="2600" b="1" u="sng" dirty="0" smtClean="0"/>
              <a:t>1.445/13</a:t>
            </a:r>
            <a:r>
              <a:rPr lang="pt-BR" sz="2600" b="1" dirty="0" smtClean="0"/>
              <a:t>.</a:t>
            </a:r>
            <a:r>
              <a:rPr lang="pt-BR" sz="2600" dirty="0" smtClean="0"/>
              <a:t> </a:t>
            </a:r>
            <a:endParaRPr lang="pt-B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66565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7"/>
          <p:cNvSpPr>
            <a:spLocks noChangeArrowheads="1"/>
          </p:cNvSpPr>
          <p:nvPr/>
        </p:nvSpPr>
        <p:spPr bwMode="auto">
          <a:xfrm>
            <a:off x="1697076" y="1426984"/>
            <a:ext cx="879316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400" b="1" dirty="0"/>
              <a:t>As operações consideradas suspeitas fazem parte dos </a:t>
            </a:r>
            <a:r>
              <a:rPr lang="pt-BR" sz="2400" b="1" dirty="0" err="1"/>
              <a:t>Arts</a:t>
            </a:r>
            <a:r>
              <a:rPr lang="pt-BR" sz="2400" b="1" dirty="0"/>
              <a:t>. 9º e 11 da Lei n.º 9613/98, e estão reguladas pelo Art. 1º, 9º e 10 da RESOLUÇÃO CFC n.º 1.445/13, por exemplo (I - operação que aparente não ser resultante das atividades usuais do cliente ou do seu ramo de negócio; II - operação cuja origem ou fundamentação econômica ou legal não sejam claramente aferíveis; III - operação incompatível com o patrimônio e com a capacidade econômica e financeira do cliente; IV - operação com cliente cujo beneficiário final não é possível identificar; XII - qualquer tentativa de burlar os controles e registros exigidos pela legislação de prevenção à lavagem de dinheiro e ao financiamento do terrorismo...).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68613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4" name="Rectangle 7"/>
          <p:cNvSpPr>
            <a:spLocks noChangeArrowheads="1"/>
          </p:cNvSpPr>
          <p:nvPr/>
        </p:nvSpPr>
        <p:spPr bwMode="auto">
          <a:xfrm>
            <a:off x="2244658" y="2205038"/>
            <a:ext cx="846455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As operações listadas no Art. 10 da Resolução CFC (que trata de recebimento de valores igual ou superior a R$ 30 mil, constituição de empresas, aumento de capital e aquisição de ativos), devem ser comunicadas, </a:t>
            </a:r>
            <a:r>
              <a:rPr lang="pt-BR" sz="2600" b="1" u="sng" dirty="0"/>
              <a:t>independentemente de análise ou de qualquer outra consideração</a:t>
            </a:r>
            <a:r>
              <a:rPr lang="pt-BR" sz="2600" b="1" dirty="0"/>
              <a:t>.</a:t>
            </a:r>
            <a:r>
              <a:rPr lang="pt-BR" sz="26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71640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02" y="5716407"/>
            <a:ext cx="11745898" cy="95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6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70661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Rectangle 7"/>
          <p:cNvSpPr>
            <a:spLocks noChangeArrowheads="1"/>
          </p:cNvSpPr>
          <p:nvPr/>
        </p:nvSpPr>
        <p:spPr bwMode="auto">
          <a:xfrm>
            <a:off x="1536369" y="1928447"/>
            <a:ext cx="9002712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 Não é função do contador investigar seus clientes. </a:t>
            </a:r>
            <a:r>
              <a:rPr lang="pt-BR" sz="2600" b="1" u="sng" dirty="0"/>
              <a:t>No entanto, se notar operações suspeitas, deve informar ao COAF para que esse órgão tome as providências cabíveis. </a:t>
            </a:r>
            <a:endParaRPr lang="pt-BR" sz="2600" b="1" u="sng" dirty="0" smtClean="0"/>
          </a:p>
          <a:p>
            <a:pPr algn="just">
              <a:buFont typeface="Wingdings" pitchFamily="2" charset="2"/>
              <a:buChar char="Ø"/>
            </a:pPr>
            <a:endParaRPr lang="pt-BR" sz="2600" b="1" u="sng" dirty="0"/>
          </a:p>
          <a:p>
            <a:pPr algn="just">
              <a:buFont typeface="Wingdings" pitchFamily="2" charset="2"/>
              <a:buChar char="Ø"/>
            </a:pPr>
            <a:r>
              <a:rPr lang="pt-BR" sz="2600" b="1" u="sng" dirty="0" smtClean="0"/>
              <a:t>E mais: “abstendo-se </a:t>
            </a:r>
            <a:r>
              <a:rPr lang="pt-BR" sz="2600" b="1" u="sng" dirty="0"/>
              <a:t>de dar ciência de tal ato a qualquer pessoa, inclusive àquela à qual se refira a </a:t>
            </a:r>
            <a:r>
              <a:rPr lang="pt-BR" sz="2600" b="1" u="sng" dirty="0" smtClean="0"/>
              <a:t>informação”</a:t>
            </a:r>
            <a:r>
              <a:rPr lang="pt-BR" sz="2600" b="1" dirty="0" smtClean="0"/>
              <a:t>.</a:t>
            </a:r>
            <a:r>
              <a:rPr lang="pt-BR" dirty="0" smtClean="0"/>
              <a:t>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7270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4"/>
          <p:cNvSpPr>
            <a:spLocks noChangeArrowheads="1"/>
          </p:cNvSpPr>
          <p:nvPr/>
        </p:nvSpPr>
        <p:spPr bwMode="auto">
          <a:xfrm>
            <a:off x="2085171" y="2581143"/>
            <a:ext cx="7561263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altLang="pt-BR" sz="3000" b="1" dirty="0">
              <a:solidFill>
                <a:srgbClr val="FFFFFF"/>
              </a:solidFill>
              <a:latin typeface="Centaur" pitchFamily="18" charset="0"/>
            </a:endParaRPr>
          </a:p>
          <a:p>
            <a:pPr algn="ctr"/>
            <a:r>
              <a:rPr lang="pt-BR" sz="3600" b="1" dirty="0" smtClean="0"/>
              <a:t>O QUE SE OBJETIVA EVITAR?</a:t>
            </a:r>
            <a:endParaRPr lang="pt-BR" altLang="pt-BR" sz="3600" b="1" dirty="0"/>
          </a:p>
          <a:p>
            <a:pPr algn="ctr">
              <a:spcBef>
                <a:spcPct val="50000"/>
              </a:spcBef>
            </a:pPr>
            <a:endParaRPr lang="pt-BR" altLang="pt-BR" sz="3200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185633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43965"/>
            <a:ext cx="12192000" cy="281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5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3334"/>
            <a:ext cx="12192000" cy="711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75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9461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tângulo 2"/>
          <p:cNvSpPr>
            <a:spLocks noChangeArrowheads="1"/>
          </p:cNvSpPr>
          <p:nvPr/>
        </p:nvSpPr>
        <p:spPr bwMode="auto">
          <a:xfrm>
            <a:off x="2241013" y="1384300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lvl="1" indent="-285750"/>
            <a:r>
              <a:rPr lang="pt-BR" altLang="pt-BR" sz="3600" b="1" dirty="0"/>
              <a:t>O CONTRATO SOCIAL</a:t>
            </a:r>
          </a:p>
        </p:txBody>
      </p:sp>
      <p:sp>
        <p:nvSpPr>
          <p:cNvPr id="19463" name="Rectangle 4"/>
          <p:cNvSpPr>
            <a:spLocks noChangeArrowheads="1"/>
          </p:cNvSpPr>
          <p:nvPr/>
        </p:nvSpPr>
        <p:spPr bwMode="auto">
          <a:xfrm>
            <a:off x="2808062" y="2473325"/>
            <a:ext cx="7991475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pt-BR" b="1" dirty="0">
              <a:latin typeface="Times New Roman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pt-BR" sz="2500" b="1" dirty="0"/>
              <a:t>Hobbies;</a:t>
            </a:r>
          </a:p>
          <a:p>
            <a:pPr marL="342900" indent="-342900">
              <a:buFontTx/>
              <a:buAutoNum type="arabicParenR"/>
            </a:pPr>
            <a:endParaRPr lang="pt-BR" sz="2500" b="1" dirty="0"/>
          </a:p>
          <a:p>
            <a:pPr marL="342900" indent="-342900">
              <a:buFontTx/>
              <a:buAutoNum type="arabicParenR"/>
            </a:pPr>
            <a:r>
              <a:rPr lang="pt-BR" sz="2500" b="1" dirty="0"/>
              <a:t>Rousseau;</a:t>
            </a:r>
          </a:p>
          <a:p>
            <a:pPr marL="342900" indent="-342900">
              <a:buFontTx/>
              <a:buAutoNum type="arabicParenR"/>
            </a:pPr>
            <a:endParaRPr lang="pt-BR" sz="2500" b="1" dirty="0"/>
          </a:p>
          <a:p>
            <a:pPr marL="342900" indent="-342900">
              <a:buFontTx/>
              <a:buAutoNum type="arabicParenR"/>
            </a:pPr>
            <a:r>
              <a:rPr lang="pt-BR" sz="2500" b="1" dirty="0"/>
              <a:t>Locke.</a:t>
            </a:r>
          </a:p>
          <a:p>
            <a:pPr marL="342900" indent="-342900" algn="ctr" eaLnBrk="0" hangingPunct="0">
              <a:spcBef>
                <a:spcPct val="50000"/>
              </a:spcBef>
            </a:pPr>
            <a:r>
              <a:rPr lang="pt-PT" sz="2000" b="1" i="1" dirty="0"/>
              <a:t> </a:t>
            </a:r>
            <a:endParaRPr lang="pt-BR" sz="2000" b="1" i="1" dirty="0"/>
          </a:p>
          <a:p>
            <a:pPr marL="342900" indent="-342900" algn="ctr" eaLnBrk="0" hangingPunct="0">
              <a:spcBef>
                <a:spcPct val="50000"/>
              </a:spcBef>
            </a:pPr>
            <a:endParaRPr lang="pt-BR" sz="2000" b="1" i="1" dirty="0"/>
          </a:p>
          <a:p>
            <a:pPr marL="342900" indent="-342900" algn="ctr" eaLnBrk="0" hangingPunct="0">
              <a:spcBef>
                <a:spcPct val="50000"/>
              </a:spcBef>
            </a:pPr>
            <a:endParaRPr lang="pt-BR" sz="3200" b="1" i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92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7270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4"/>
          <p:cNvSpPr>
            <a:spLocks noChangeArrowheads="1"/>
          </p:cNvSpPr>
          <p:nvPr/>
        </p:nvSpPr>
        <p:spPr bwMode="auto">
          <a:xfrm>
            <a:off x="2046534" y="2362200"/>
            <a:ext cx="7561263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altLang="pt-BR" sz="3000" b="1" dirty="0">
              <a:solidFill>
                <a:srgbClr val="FFFFFF"/>
              </a:solidFill>
              <a:latin typeface="Centaur" pitchFamily="18" charset="0"/>
            </a:endParaRPr>
          </a:p>
          <a:p>
            <a:pPr algn="ctr"/>
            <a:r>
              <a:rPr lang="pt-BR" sz="3600" b="1" dirty="0"/>
              <a:t>COMO FAZER AO DETECTAR UMA OPERAÇÃO SUSPEITA?</a:t>
            </a:r>
            <a:endParaRPr lang="pt-BR" altLang="pt-BR" sz="3600" b="1" dirty="0"/>
          </a:p>
          <a:p>
            <a:pPr algn="ctr">
              <a:spcBef>
                <a:spcPct val="50000"/>
              </a:spcBef>
            </a:pPr>
            <a:endParaRPr lang="pt-BR" altLang="pt-BR" sz="3200" b="1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96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74757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Rectangle 7"/>
          <p:cNvSpPr>
            <a:spLocks noChangeArrowheads="1"/>
          </p:cNvSpPr>
          <p:nvPr/>
        </p:nvSpPr>
        <p:spPr bwMode="auto">
          <a:xfrm>
            <a:off x="2546350" y="1362075"/>
            <a:ext cx="8351838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pt-BR" sz="3000" b="1"/>
          </a:p>
          <a:p>
            <a:pPr algn="just"/>
            <a:endParaRPr lang="pt-BR" sz="2600" b="1"/>
          </a:p>
          <a:p>
            <a:pPr algn="just">
              <a:buFont typeface="Wingdings" pitchFamily="2" charset="2"/>
              <a:buChar char="Ø"/>
            </a:pPr>
            <a:r>
              <a:rPr lang="pt-BR" sz="2600" b="1"/>
              <a:t>Entre no site do COAF, por meio do </a:t>
            </a:r>
            <a:r>
              <a:rPr lang="pt-BR" sz="2600" b="1" u="sng"/>
              <a:t>SISCOAF</a:t>
            </a:r>
            <a:r>
              <a:rPr lang="pt-BR" sz="2600" b="1"/>
              <a:t>, e comunique em </a:t>
            </a:r>
            <a:r>
              <a:rPr lang="pt-BR" sz="2600" b="1" u="sng"/>
              <a:t>24 horas</a:t>
            </a:r>
            <a:r>
              <a:rPr lang="pt-BR" sz="2600" b="1"/>
              <a:t>. O nosso, é feito via </a:t>
            </a:r>
            <a:r>
              <a:rPr lang="pt-BR" sz="2600" b="1" u="sng"/>
              <a:t>SEI</a:t>
            </a:r>
            <a:r>
              <a:rPr lang="pt-BR" sz="2600" b="1"/>
              <a:t>.</a:t>
            </a:r>
          </a:p>
          <a:p>
            <a:pPr algn="just"/>
            <a:endParaRPr lang="pt-BR" sz="2600"/>
          </a:p>
          <a:p>
            <a:pPr algn="just">
              <a:buFont typeface="Wingdings" pitchFamily="2" charset="2"/>
              <a:buChar char="Ø"/>
            </a:pPr>
            <a:r>
              <a:rPr lang="pt-BR" sz="2600" b="1"/>
              <a:t>As comunicações do profissional ou escritório contábil para o COAF são </a:t>
            </a:r>
            <a:r>
              <a:rPr lang="pt-BR" sz="2600" b="1" u="sng"/>
              <a:t>protegidas por sigilo e não configuram denúncia contra seus clientes</a:t>
            </a:r>
            <a:r>
              <a:rPr lang="pt-BR" sz="2600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05477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8" name="Rectangle 7"/>
          <p:cNvSpPr>
            <a:spLocks noChangeArrowheads="1"/>
          </p:cNvSpPr>
          <p:nvPr/>
        </p:nvSpPr>
        <p:spPr bwMode="auto">
          <a:xfrm>
            <a:off x="2713038" y="3116263"/>
            <a:ext cx="819785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sz="2600" b="1" dirty="0"/>
              <a:t> Como esse crime é cada vez mais complexo e difícil de ser identificado, </a:t>
            </a:r>
            <a:r>
              <a:rPr lang="pt-BR" sz="2600" b="1" u="sng" dirty="0"/>
              <a:t>proteja seu negócio, implementando uma Política de Prevenção à Lavagem de Dinheiro no seu escritório de contabilidade</a:t>
            </a:r>
            <a:r>
              <a:rPr lang="pt-BR" sz="2600" b="1" dirty="0"/>
              <a:t>, com os seguintes procedimentos e controles:</a:t>
            </a:r>
            <a:r>
              <a:rPr lang="pt-BR" b="1" dirty="0"/>
              <a:t> </a:t>
            </a:r>
          </a:p>
        </p:txBody>
      </p:sp>
      <p:sp>
        <p:nvSpPr>
          <p:cNvPr id="105479" name="Rectangle 8"/>
          <p:cNvSpPr>
            <a:spLocks noChangeArrowheads="1"/>
          </p:cNvSpPr>
          <p:nvPr/>
        </p:nvSpPr>
        <p:spPr bwMode="auto">
          <a:xfrm>
            <a:off x="2330450" y="1143000"/>
            <a:ext cx="89281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000" b="1"/>
              <a:t>SUGESTÕES PARA UMA POLÍTICA DE PREVENÇÃO À LAVAGEM DE DINHEIRO NO SEU ESCRITÓRIO DE CONTABILIDADE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07525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6" name="Rectangle 7"/>
          <p:cNvSpPr>
            <a:spLocks noChangeArrowheads="1"/>
          </p:cNvSpPr>
          <p:nvPr/>
        </p:nvSpPr>
        <p:spPr bwMode="auto">
          <a:xfrm>
            <a:off x="2481263" y="1370013"/>
            <a:ext cx="8774112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>
              <a:buFontTx/>
              <a:buAutoNum type="alphaLcParenBoth"/>
            </a:pPr>
            <a:r>
              <a:rPr lang="pt-BR" sz="2600" b="1"/>
              <a:t>Mantenha um cadastro completo de clientes e envolvidos nas operações realizadas pela empresa atendida;</a:t>
            </a:r>
          </a:p>
          <a:p>
            <a:pPr marL="342900" indent="-342900" algn="just">
              <a:buFontTx/>
              <a:buAutoNum type="alphaLcParenBoth"/>
            </a:pPr>
            <a:endParaRPr lang="pt-BR" sz="2600"/>
          </a:p>
          <a:p>
            <a:pPr marL="342900" indent="-342900" algn="just"/>
            <a:r>
              <a:rPr lang="pt-BR" sz="2600" b="1"/>
              <a:t>(b) Registre as informações sobre o propósito e a natureza dos serviços profissionais prestados em relação aos negócios do cliente;</a:t>
            </a:r>
          </a:p>
          <a:p>
            <a:pPr marL="342900" indent="-342900" algn="just"/>
            <a:endParaRPr lang="pt-BR" sz="2600"/>
          </a:p>
          <a:p>
            <a:pPr marL="342900" indent="-342900" algn="just"/>
            <a:r>
              <a:rPr lang="pt-BR" sz="2600" b="1"/>
              <a:t>(c) Converse com clientes explicando os propósitos da lei e da resolução, apontando as penalidades;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09573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4" name="Rectangle 7"/>
          <p:cNvSpPr>
            <a:spLocks noChangeArrowheads="1"/>
          </p:cNvSpPr>
          <p:nvPr/>
        </p:nvSpPr>
        <p:spPr bwMode="auto">
          <a:xfrm>
            <a:off x="2292350" y="1211263"/>
            <a:ext cx="88741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pt-BR" sz="2600" b="1"/>
              <a:t>(d) </a:t>
            </a:r>
            <a:r>
              <a:rPr lang="pt-BR" sz="2600" b="1" u="sng"/>
              <a:t>Inclua no seu contrato de prestação de serviços uma cláusula sobre o cumprimento da Lei n.º 9.613/98, bem como da Resolução CFC n.º 1.445/13</a:t>
            </a:r>
            <a:r>
              <a:rPr lang="pt-BR" sz="2600" b="1"/>
              <a:t>;</a:t>
            </a:r>
          </a:p>
          <a:p>
            <a:pPr algn="just"/>
            <a:endParaRPr lang="pt-BR" sz="2600"/>
          </a:p>
          <a:p>
            <a:pPr algn="just"/>
            <a:r>
              <a:rPr lang="pt-BR" sz="2600" b="1"/>
              <a:t>(e) Oriente também seus funcionários sobre a atenção necessária a esse ponto para que eles possam identificar transações suspeitas;</a:t>
            </a:r>
          </a:p>
          <a:p>
            <a:pPr algn="just"/>
            <a:endParaRPr lang="pt-BR" sz="2600"/>
          </a:p>
          <a:p>
            <a:pPr algn="just"/>
            <a:r>
              <a:rPr lang="pt-BR" sz="2600" b="1"/>
              <a:t>(f) Documente as medidas adotadas na tentativa de identificação do beneficiário final das transações financeiras;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11621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2" name="Rectangle 7"/>
          <p:cNvSpPr>
            <a:spLocks noChangeArrowheads="1"/>
          </p:cNvSpPr>
          <p:nvPr/>
        </p:nvSpPr>
        <p:spPr bwMode="auto">
          <a:xfrm>
            <a:off x="2619375" y="1087438"/>
            <a:ext cx="8770938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pt-BR" sz="2600" b="1"/>
              <a:t>(g) Utilize canais de comunicação formais com seus clientes (registrando os contatos principais por e-mail, por exemplo);</a:t>
            </a:r>
          </a:p>
          <a:p>
            <a:pPr algn="just"/>
            <a:endParaRPr lang="pt-BR" sz="2600"/>
          </a:p>
          <a:p>
            <a:pPr algn="just"/>
            <a:r>
              <a:rPr lang="pt-BR" sz="2600" b="1"/>
              <a:t>(h) Faça a gestão dos documentos digitais, servidores e backups (dos clientes e do escritório);</a:t>
            </a:r>
          </a:p>
          <a:p>
            <a:pPr algn="just"/>
            <a:endParaRPr lang="pt-BR" sz="2600"/>
          </a:p>
          <a:p>
            <a:pPr algn="just"/>
            <a:r>
              <a:rPr lang="pt-BR" sz="2600" b="1"/>
              <a:t>(i) Para deixar tudo transparente, anualmente é preciso enviar ao COAF (via SISCOAF) uma declaração negativa, ou a Comunicação de não ocorrência, para confirmar que seus cliente não realizaram movimentações suspeitas durante o ano.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1366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0" name="Rectangle 7"/>
          <p:cNvSpPr>
            <a:spLocks noChangeArrowheads="1"/>
          </p:cNvSpPr>
          <p:nvPr/>
        </p:nvSpPr>
        <p:spPr bwMode="auto">
          <a:xfrm>
            <a:off x="4719638" y="3125788"/>
            <a:ext cx="30273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t-BR" sz="3400" b="1"/>
              <a:t>CONCLUSÃO</a:t>
            </a:r>
            <a:r>
              <a:rPr lang="pt-BR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Imagem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117765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6" name="Rectangle 3"/>
          <p:cNvSpPr>
            <a:spLocks noChangeArrowheads="1"/>
          </p:cNvSpPr>
          <p:nvPr/>
        </p:nvSpPr>
        <p:spPr bwMode="auto">
          <a:xfrm>
            <a:off x="212725" y="-307975"/>
            <a:ext cx="116205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BR" altLang="pt-BR" sz="800" b="1" dirty="0">
                <a:solidFill>
                  <a:srgbClr val="FF0000"/>
                </a:solidFill>
                <a:latin typeface="Calibri" pitchFamily="34" charset="0"/>
              </a:rPr>
              <a:t>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pt-BR" altLang="pt-BR" sz="8000" b="1" dirty="0">
              <a:solidFill>
                <a:srgbClr val="FF0000"/>
              </a:solidFill>
              <a:latin typeface="Centaur" pitchFamily="18" charset="0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pt-BR" sz="4400" b="1" dirty="0"/>
              <a:t>MUITO OBRIGADO!</a:t>
            </a:r>
            <a:endParaRPr lang="pt-BR" altLang="pt-BR" sz="4400" b="1" dirty="0"/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BR" altLang="pt-BR" sz="3600" b="1" dirty="0">
                <a:solidFill>
                  <a:srgbClr val="FF0000"/>
                </a:solidFill>
              </a:rPr>
              <a:t>                          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endParaRPr lang="pt-BR" altLang="pt-BR" sz="3600" b="1" dirty="0">
              <a:solidFill>
                <a:srgbClr val="FF0000"/>
              </a:solidFill>
            </a:endParaRP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Font typeface="Arial" charset="0"/>
              <a:buNone/>
            </a:pPr>
            <a:r>
              <a:rPr lang="pt-BR" altLang="pt-BR" sz="3600" b="1" dirty="0">
                <a:solidFill>
                  <a:srgbClr val="FF0000"/>
                </a:solidFill>
              </a:rPr>
              <a:t>					</a:t>
            </a:r>
            <a:endParaRPr lang="en-US" altLang="pt-BR" sz="3600" b="1" dirty="0">
              <a:solidFill>
                <a:srgbClr val="FF0000"/>
              </a:solidFill>
            </a:endParaRPr>
          </a:p>
        </p:txBody>
      </p:sp>
      <p:pic>
        <p:nvPicPr>
          <p:cNvPr id="117767" name="Imagem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63738"/>
            <a:ext cx="9869488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21509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tângulo 2"/>
          <p:cNvSpPr>
            <a:spLocks noChangeArrowheads="1"/>
          </p:cNvSpPr>
          <p:nvPr/>
        </p:nvSpPr>
        <p:spPr bwMode="auto">
          <a:xfrm>
            <a:off x="1638029" y="1252538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altLang="pt-BR" sz="3600" b="1" dirty="0"/>
              <a:t>A CONSTITUIÇÃO FEDERAL</a:t>
            </a:r>
            <a:endParaRPr lang="pt-BR" altLang="pt-BR" sz="3600" dirty="0"/>
          </a:p>
        </p:txBody>
      </p:sp>
      <p:sp>
        <p:nvSpPr>
          <p:cNvPr id="21511" name="Rectangle 4"/>
          <p:cNvSpPr>
            <a:spLocks noChangeArrowheads="1"/>
          </p:cNvSpPr>
          <p:nvPr/>
        </p:nvSpPr>
        <p:spPr bwMode="auto">
          <a:xfrm>
            <a:off x="2286071" y="2506663"/>
            <a:ext cx="7343775" cy="56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altLang="pt-BR" sz="2500" b="1" dirty="0"/>
              <a:t> A nossa Constituição Cidadã estabelece que a </a:t>
            </a:r>
            <a:r>
              <a:rPr lang="pt-BR" altLang="pt-BR" sz="2500" b="1" u="sng" dirty="0"/>
              <a:t>regra durante a investigação criminal e o processo penal é a liberdade</a:t>
            </a:r>
            <a:r>
              <a:rPr lang="pt-BR" altLang="pt-BR" sz="2500" b="1" dirty="0"/>
              <a:t>; </a:t>
            </a:r>
          </a:p>
          <a:p>
            <a:pPr algn="just">
              <a:buFont typeface="Wingdings" pitchFamily="2" charset="2"/>
              <a:buChar char="Ø"/>
            </a:pPr>
            <a:endParaRPr lang="pt-BR" altLang="pt-BR" sz="2500" b="1" dirty="0"/>
          </a:p>
          <a:p>
            <a:pPr algn="just">
              <a:buFont typeface="Wingdings" pitchFamily="2" charset="2"/>
              <a:buChar char="Ø"/>
            </a:pPr>
            <a:r>
              <a:rPr lang="pt-BR" altLang="pt-BR" sz="2500" b="1" dirty="0"/>
              <a:t> A prisão, assim, é considerada medida </a:t>
            </a:r>
            <a:r>
              <a:rPr lang="pt-BR" altLang="pt-BR" sz="2500" b="1" u="sng" dirty="0"/>
              <a:t>excepcional</a:t>
            </a:r>
            <a:r>
              <a:rPr lang="pt-BR" altLang="pt-BR" sz="2500" b="1" dirty="0"/>
              <a:t> que somente será decretada quando presentes os </a:t>
            </a:r>
            <a:r>
              <a:rPr lang="pt-BR" altLang="pt-BR" sz="2500" b="1" u="sng" dirty="0"/>
              <a:t>pressupostos de </a:t>
            </a:r>
            <a:r>
              <a:rPr lang="pt-BR" altLang="pt-BR" sz="2500" b="1" u="sng" dirty="0" err="1"/>
              <a:t>cautelaridade</a:t>
            </a:r>
            <a:r>
              <a:rPr lang="pt-BR" altLang="pt-BR" sz="2500" b="1" dirty="0"/>
              <a:t>.</a:t>
            </a:r>
          </a:p>
          <a:p>
            <a:pPr algn="just"/>
            <a:endParaRPr lang="pt-BR" altLang="pt-BR" sz="2500" dirty="0"/>
          </a:p>
          <a:p>
            <a:pPr algn="just">
              <a:buFontTx/>
              <a:buChar char="-"/>
            </a:pPr>
            <a:endParaRPr lang="pt-PT" altLang="pt-BR" sz="3000" b="1" dirty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pt-PT" altLang="pt-BR" sz="2000" b="1" dirty="0">
                <a:solidFill>
                  <a:srgbClr val="FFCC00"/>
                </a:solidFill>
                <a:latin typeface="Times New Roman" pitchFamily="18" charset="0"/>
              </a:rPr>
              <a:t> </a:t>
            </a:r>
            <a:endParaRPr lang="pt-BR" altLang="pt-BR" sz="2000" b="1" dirty="0">
              <a:solidFill>
                <a:srgbClr val="FFCC00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pt-BR" altLang="pt-BR" sz="2000" b="1" dirty="0">
              <a:solidFill>
                <a:srgbClr val="FFCC00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pt-BR" altLang="pt-BR" sz="3200" b="1" dirty="0">
              <a:solidFill>
                <a:srgbClr val="FFCC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23557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tângulo 2"/>
          <p:cNvSpPr>
            <a:spLocks noChangeArrowheads="1"/>
          </p:cNvSpPr>
          <p:nvPr/>
        </p:nvSpPr>
        <p:spPr bwMode="auto">
          <a:xfrm>
            <a:off x="587712" y="1274989"/>
            <a:ext cx="110410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altLang="pt-BR" sz="3600" b="1" dirty="0">
                <a:solidFill>
                  <a:srgbClr val="FFFF00"/>
                </a:solidFill>
              </a:rPr>
              <a:t> </a:t>
            </a:r>
            <a:r>
              <a:rPr lang="pt-BR" altLang="pt-BR" sz="3600" b="1" dirty="0"/>
              <a:t>A LIBERDADE COMO REGRA E A </a:t>
            </a:r>
          </a:p>
          <a:p>
            <a:pPr algn="ctr"/>
            <a:r>
              <a:rPr lang="pt-BR" altLang="pt-BR" sz="3600" b="1" dirty="0"/>
              <a:t>LEI 12.403/11</a:t>
            </a:r>
            <a:endParaRPr lang="pt-BR" altLang="pt-BR" sz="3600" dirty="0"/>
          </a:p>
        </p:txBody>
      </p:sp>
      <p:sp>
        <p:nvSpPr>
          <p:cNvPr id="23559" name="Rectangle 4"/>
          <p:cNvSpPr>
            <a:spLocks noChangeArrowheads="1"/>
          </p:cNvSpPr>
          <p:nvPr/>
        </p:nvSpPr>
        <p:spPr bwMode="auto">
          <a:xfrm>
            <a:off x="1997075" y="3047510"/>
            <a:ext cx="94773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pt-BR" altLang="pt-BR" sz="2500" b="1" dirty="0"/>
              <a:t> Da prisão, das medidas cautelares e da liberdade provisória;</a:t>
            </a:r>
          </a:p>
          <a:p>
            <a:pPr algn="just">
              <a:buFont typeface="Wingdings" pitchFamily="2" charset="2"/>
              <a:buNone/>
            </a:pPr>
            <a:endParaRPr lang="pt-BR" altLang="pt-BR" sz="2500" b="1" dirty="0"/>
          </a:p>
          <a:p>
            <a:pPr algn="just">
              <a:buFont typeface="Wingdings" pitchFamily="2" charset="2"/>
              <a:buChar char="Ø"/>
            </a:pPr>
            <a:r>
              <a:rPr lang="pt-BR" altLang="pt-BR" sz="2500" b="1" dirty="0"/>
              <a:t> Prevê medidas cautelares que devem servir de garantia ao processo e/ou à sociedade: </a:t>
            </a:r>
            <a:r>
              <a:rPr lang="pt-BR" altLang="pt-BR" sz="2500" b="1" u="sng" dirty="0"/>
              <a:t>Evitam, claramente a decretação da prisão cautelar</a:t>
            </a:r>
            <a:r>
              <a:rPr lang="pt-BR" altLang="pt-BR" sz="2500" b="1" dirty="0"/>
              <a:t>.</a:t>
            </a:r>
          </a:p>
          <a:p>
            <a:endParaRPr lang="pt-BR" altLang="pt-BR" sz="36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 algn="just"/>
            <a:endParaRPr lang="pt-BR" altLang="pt-BR" sz="30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25605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tângulo 2"/>
          <p:cNvSpPr>
            <a:spLocks noChangeArrowheads="1"/>
          </p:cNvSpPr>
          <p:nvPr/>
        </p:nvSpPr>
        <p:spPr bwMode="auto">
          <a:xfrm>
            <a:off x="2114682" y="1139825"/>
            <a:ext cx="828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lvl="1" indent="-285750"/>
            <a:r>
              <a:rPr lang="pt-BR" altLang="pt-BR" sz="3600" b="1"/>
              <a:t>ESPÉCIES DE PRISÃO - Reflexos</a:t>
            </a:r>
          </a:p>
        </p:txBody>
      </p:sp>
      <p:sp>
        <p:nvSpPr>
          <p:cNvPr id="25607" name="Rectangle 4"/>
          <p:cNvSpPr>
            <a:spLocks noChangeArrowheads="1"/>
          </p:cNvSpPr>
          <p:nvPr/>
        </p:nvSpPr>
        <p:spPr bwMode="auto">
          <a:xfrm>
            <a:off x="2568575" y="2011363"/>
            <a:ext cx="7991475" cy="582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pt-BR" b="1">
              <a:latin typeface="Times New Roman" pitchFamily="18" charset="0"/>
            </a:endParaRPr>
          </a:p>
          <a:p>
            <a:pPr marL="342900" indent="-342900">
              <a:buFontTx/>
              <a:buAutoNum type="arabicParenR"/>
            </a:pPr>
            <a:r>
              <a:rPr lang="pt-BR" sz="2500" b="1"/>
              <a:t>Flagrante delito;</a:t>
            </a:r>
          </a:p>
          <a:p>
            <a:pPr marL="342900" indent="-342900">
              <a:buFontTx/>
              <a:buAutoNum type="arabicParenR"/>
            </a:pPr>
            <a:endParaRPr lang="pt-BR" sz="2500" b="1"/>
          </a:p>
          <a:p>
            <a:pPr marL="342900" indent="-342900">
              <a:buFontTx/>
              <a:buAutoNum type="arabicParenR"/>
            </a:pPr>
            <a:r>
              <a:rPr lang="pt-BR" sz="2500" b="1"/>
              <a:t>Temporária (Lei 7960/89);</a:t>
            </a:r>
          </a:p>
          <a:p>
            <a:pPr marL="342900" indent="-342900">
              <a:buFontTx/>
              <a:buAutoNum type="arabicParenR"/>
            </a:pPr>
            <a:endParaRPr lang="pt-BR" sz="2500" b="1"/>
          </a:p>
          <a:p>
            <a:pPr marL="342900" indent="-342900">
              <a:buFontTx/>
              <a:buAutoNum type="arabicParenR"/>
            </a:pPr>
            <a:r>
              <a:rPr lang="pt-BR" sz="2500" b="1"/>
              <a:t>Preventiva;</a:t>
            </a:r>
          </a:p>
          <a:p>
            <a:pPr marL="342900" indent="-342900">
              <a:buFontTx/>
              <a:buAutoNum type="arabicParenR"/>
            </a:pPr>
            <a:endParaRPr lang="pt-BR" sz="2500" b="1"/>
          </a:p>
          <a:p>
            <a:pPr marL="342900" indent="-342900">
              <a:buFontTx/>
              <a:buAutoNum type="arabicParenR"/>
            </a:pPr>
            <a:r>
              <a:rPr lang="pt-BR" sz="2500" b="1"/>
              <a:t>Pronúncia (STF, HC 101.244);</a:t>
            </a:r>
          </a:p>
          <a:p>
            <a:pPr marL="342900" indent="-342900">
              <a:buFontTx/>
              <a:buAutoNum type="arabicParenR"/>
            </a:pPr>
            <a:endParaRPr lang="pt-BR" sz="2500" b="1"/>
          </a:p>
          <a:p>
            <a:pPr marL="342900" indent="-342900">
              <a:buFontTx/>
              <a:buAutoNum type="arabicParenR"/>
            </a:pPr>
            <a:r>
              <a:rPr lang="pt-BR" sz="2500" b="1"/>
              <a:t>Sentença condenatória recorrível (CPP, art. 283).</a:t>
            </a:r>
          </a:p>
          <a:p>
            <a:pPr marL="342900" indent="-342900">
              <a:buFontTx/>
              <a:buAutoNum type="arabicParenR"/>
            </a:pPr>
            <a:endParaRPr lang="pt-BR" sz="2500" b="1"/>
          </a:p>
          <a:p>
            <a:pPr marL="342900" indent="-342900" algn="ctr" eaLnBrk="0" hangingPunct="0">
              <a:spcBef>
                <a:spcPct val="50000"/>
              </a:spcBef>
            </a:pPr>
            <a:r>
              <a:rPr lang="pt-PT" sz="2000" b="1" i="1"/>
              <a:t> </a:t>
            </a:r>
            <a:endParaRPr lang="pt-BR" sz="2000" b="1" i="1"/>
          </a:p>
          <a:p>
            <a:pPr marL="342900" indent="-342900" algn="ctr" eaLnBrk="0" hangingPunct="0">
              <a:spcBef>
                <a:spcPct val="50000"/>
              </a:spcBef>
            </a:pPr>
            <a:endParaRPr lang="pt-BR" sz="2000" b="1" i="1"/>
          </a:p>
          <a:p>
            <a:pPr marL="342900" indent="-342900" algn="ctr" eaLnBrk="0" hangingPunct="0">
              <a:spcBef>
                <a:spcPct val="50000"/>
              </a:spcBef>
            </a:pPr>
            <a:endParaRPr lang="pt-BR" sz="3200" b="1" i="1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27653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Rectangle 4"/>
          <p:cNvSpPr>
            <a:spLocks noChangeArrowheads="1"/>
          </p:cNvSpPr>
          <p:nvPr/>
        </p:nvSpPr>
        <p:spPr bwMode="auto">
          <a:xfrm>
            <a:off x="2007897" y="2413716"/>
            <a:ext cx="7561263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altLang="pt-BR" sz="3000" b="1" dirty="0">
              <a:solidFill>
                <a:srgbClr val="FFFFFF"/>
              </a:solidFill>
              <a:latin typeface="Centaur" pitchFamily="18" charset="0"/>
            </a:endParaRPr>
          </a:p>
          <a:p>
            <a:pPr algn="ctr"/>
            <a:r>
              <a:rPr lang="pt-BR" altLang="pt-BR" sz="3600" b="1" dirty="0"/>
              <a:t>O DANO CAUSADO: UMA ANÁLISE CRÍTICA</a:t>
            </a:r>
            <a:r>
              <a:rPr lang="pt-PT" altLang="pt-BR" sz="2000" b="1" dirty="0"/>
              <a:t> </a:t>
            </a:r>
            <a:endParaRPr lang="pt-BR" altLang="pt-BR" sz="2000" b="1" dirty="0"/>
          </a:p>
          <a:p>
            <a:pPr algn="ctr">
              <a:spcBef>
                <a:spcPct val="50000"/>
              </a:spcBef>
            </a:pPr>
            <a:endParaRPr lang="pt-BR" altLang="pt-BR" sz="2000" b="1" dirty="0"/>
          </a:p>
          <a:p>
            <a:pPr algn="ctr">
              <a:spcBef>
                <a:spcPct val="50000"/>
              </a:spcBef>
            </a:pPr>
            <a:endParaRPr lang="pt-BR" altLang="pt-BR" sz="3200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886905"/>
          </a:solidFill>
          <a:ln>
            <a:noFill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FF0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29701" name="Picture 2" descr="cid:image001.jpg@01D270B2.A81454C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6475" y="5981700"/>
            <a:ext cx="2182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Retângulo 3"/>
          <p:cNvSpPr>
            <a:spLocks noChangeArrowheads="1"/>
          </p:cNvSpPr>
          <p:nvPr/>
        </p:nvSpPr>
        <p:spPr bwMode="auto">
          <a:xfrm>
            <a:off x="2468494" y="1461551"/>
            <a:ext cx="7129463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pt-BR" altLang="pt-BR" sz="2600" b="1" dirty="0"/>
              <a:t>O painel </a:t>
            </a:r>
            <a:r>
              <a:rPr lang="pt-BR" altLang="pt-BR" sz="2600" b="1" dirty="0" err="1"/>
              <a:t>Sonegômetro</a:t>
            </a:r>
            <a:r>
              <a:rPr lang="pt-BR" altLang="pt-BR" sz="2600" b="1" dirty="0"/>
              <a:t>, criado pelo SINPROFAZ – Sindicato Nacional dos Procuradores da Fazenda Nacional, escancarou em </a:t>
            </a:r>
            <a:r>
              <a:rPr lang="pt-BR" altLang="pt-BR" sz="2600" b="1" dirty="0" smtClean="0"/>
              <a:t>2015 </a:t>
            </a:r>
            <a:r>
              <a:rPr lang="pt-BR" altLang="pt-BR" sz="2600" b="1" dirty="0"/>
              <a:t>o rombo de R$ 415 bilhões nas contas da União, causado pela </a:t>
            </a:r>
            <a:r>
              <a:rPr lang="pt-BR" altLang="pt-BR" sz="2600" b="1" u="sng" dirty="0"/>
              <a:t>sonegação fiscal</a:t>
            </a:r>
            <a:r>
              <a:rPr lang="pt-BR" altLang="pt-BR" sz="2600" b="1" dirty="0"/>
              <a:t>. O número representa </a:t>
            </a:r>
            <a:r>
              <a:rPr lang="pt-BR" altLang="pt-BR" sz="2600" b="1" dirty="0" smtClean="0"/>
              <a:t>quase </a:t>
            </a:r>
            <a:r>
              <a:rPr lang="pt-BR" altLang="pt-BR" sz="2600" b="1" dirty="0"/>
              <a:t>10% do PIB nacional.</a:t>
            </a:r>
          </a:p>
          <a:p>
            <a:pPr marL="457200" indent="-457200" algn="just">
              <a:buFont typeface="Wingdings" pitchFamily="2" charset="2"/>
              <a:buChar char="Ø"/>
            </a:pPr>
            <a:endParaRPr lang="pt-BR" altLang="pt-BR" sz="2600" b="1" dirty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pt-BR" altLang="pt-BR" sz="2200" b="1" dirty="0"/>
              <a:t>Fonte: Sonegação no Brasil – Uma estimativa do desvio da arrecadação – PLUTARCO, Hugo Mendes (2013).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953</TotalTime>
  <Words>1255</Words>
  <Application>Microsoft Office PowerPoint</Application>
  <PresentationFormat>Widescreen</PresentationFormat>
  <Paragraphs>127</Paragraphs>
  <Slides>49</Slides>
  <Notes>39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Calibri Light</vt:lpstr>
      <vt:lpstr>Centaur</vt:lpstr>
      <vt:lpstr>Times New Roman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davidson</dc:creator>
  <cp:lastModifiedBy>User</cp:lastModifiedBy>
  <cp:revision>64</cp:revision>
  <dcterms:created xsi:type="dcterms:W3CDTF">2017-08-11T14:46:06Z</dcterms:created>
  <dcterms:modified xsi:type="dcterms:W3CDTF">2017-10-06T02:04:59Z</dcterms:modified>
</cp:coreProperties>
</file>